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Computer Says No" charset="1" panose="00000400000000000000"/>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Light" charset="1" panose="00000400000000000000"/>
      <p:regular r:id="rId20"/>
    </p:embeddedFont>
    <p:embeddedFont>
      <p:font typeface="Poppins Medium" charset="1" panose="000006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42.png" Type="http://schemas.openxmlformats.org/officeDocument/2006/relationships/image"/><Relationship Id="rId6" Target="../media/image5.pn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5.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jpeg" Type="http://schemas.openxmlformats.org/officeDocument/2006/relationships/image"/><Relationship Id="rId7" Target="../media/image10.jpeg" Type="http://schemas.openxmlformats.org/officeDocument/2006/relationships/image"/><Relationship Id="rId8" Target="../media/image1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5.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8.png" Type="http://schemas.openxmlformats.org/officeDocument/2006/relationships/image"/><Relationship Id="rId4"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4.png" Type="http://schemas.openxmlformats.org/officeDocument/2006/relationships/image"/><Relationship Id="rId14" Target="../media/image35.svg" Type="http://schemas.openxmlformats.org/officeDocument/2006/relationships/image"/><Relationship Id="rId2" Target="../media/image1.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3.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png" Type="http://schemas.openxmlformats.org/officeDocument/2006/relationships/image"/><Relationship Id="rId4" Target="../media/image2.png" Type="http://schemas.openxmlformats.org/officeDocument/2006/relationships/image"/><Relationship Id="rId5" Target="../media/image18.png" Type="http://schemas.openxmlformats.org/officeDocument/2006/relationships/image"/><Relationship Id="rId6" Target="../media/image3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7" id="7"/>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8" id="8"/>
          <p:cNvSpPr txBox="true"/>
          <p:nvPr/>
        </p:nvSpPr>
        <p:spPr>
          <a:xfrm rot="0">
            <a:off x="2902761" y="2872205"/>
            <a:ext cx="8127324" cy="4674126"/>
          </a:xfrm>
          <a:prstGeom prst="rect">
            <a:avLst/>
          </a:prstGeom>
        </p:spPr>
        <p:txBody>
          <a:bodyPr anchor="t" rtlCol="false" tIns="0" lIns="0" bIns="0" rIns="0">
            <a:spAutoFit/>
          </a:bodyPr>
          <a:lstStyle/>
          <a:p>
            <a:pPr algn="ctr">
              <a:lnSpc>
                <a:spcPts val="17048"/>
              </a:lnSpc>
            </a:pPr>
            <a:r>
              <a:rPr lang="en-US" sz="23677">
                <a:solidFill>
                  <a:srgbClr val="6866E1"/>
                </a:solidFill>
                <a:latin typeface="Computer Says No"/>
              </a:rPr>
              <a:t>PAISA</a:t>
            </a:r>
          </a:p>
          <a:p>
            <a:pPr algn="ctr">
              <a:lnSpc>
                <a:spcPts val="17048"/>
              </a:lnSpc>
            </a:pPr>
            <a:r>
              <a:rPr lang="en-US" sz="23677">
                <a:solidFill>
                  <a:srgbClr val="6866E1"/>
                </a:solidFill>
                <a:latin typeface="Computer Says No"/>
              </a:rPr>
              <a:t>BARHAO</a:t>
            </a:r>
          </a:p>
        </p:txBody>
      </p:sp>
      <p:sp>
        <p:nvSpPr>
          <p:cNvPr name="Freeform 9" id="9"/>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337283" y="2327277"/>
            <a:ext cx="11613435"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RESULTS AND ACHIEVEMENTS</a:t>
            </a:r>
          </a:p>
        </p:txBody>
      </p:sp>
      <p:sp>
        <p:nvSpPr>
          <p:cNvPr name="TextBox 7" id="7"/>
          <p:cNvSpPr txBox="true"/>
          <p:nvPr/>
        </p:nvSpPr>
        <p:spPr>
          <a:xfrm rot="0">
            <a:off x="4742828" y="3432404"/>
            <a:ext cx="10469841" cy="2799413"/>
          </a:xfrm>
          <a:prstGeom prst="rect">
            <a:avLst/>
          </a:prstGeom>
        </p:spPr>
        <p:txBody>
          <a:bodyPr anchor="t" rtlCol="false" tIns="0" lIns="0" bIns="0" rIns="0">
            <a:spAutoFit/>
          </a:bodyPr>
          <a:lstStyle/>
          <a:p>
            <a:pPr algn="l" marL="427880" indent="-213940" lvl="1">
              <a:lnSpc>
                <a:spcPts val="3210"/>
              </a:lnSpc>
              <a:buFont typeface="Arial"/>
              <a:buChar char="•"/>
            </a:pPr>
            <a:r>
              <a:rPr lang="en-US" sz="1981">
                <a:solidFill>
                  <a:srgbClr val="FFFFFF"/>
                </a:solidFill>
                <a:latin typeface="Poppins Light"/>
              </a:rPr>
              <a:t>SmartInvest.AI has successfully addressed the longstanding challenge of financial exclusion in Pakistan by providing accessible investment insights tailored to the needs of diverse user groups. Through multilingual support, a user-friendly interface, and personalized AI-powered guidance, SmartInvest.AI has empowered Urdu-speaking majority, uneducated individuals, street vendors, and others with limited financial literacy to participate confidently in investment activities</a:t>
            </a:r>
          </a:p>
        </p:txBody>
      </p:sp>
      <p:sp>
        <p:nvSpPr>
          <p:cNvPr name="TextBox 8" id="8"/>
          <p:cNvSpPr txBox="true"/>
          <p:nvPr/>
        </p:nvSpPr>
        <p:spPr>
          <a:xfrm rot="0">
            <a:off x="4742828" y="6449750"/>
            <a:ext cx="10469841" cy="2799413"/>
          </a:xfrm>
          <a:prstGeom prst="rect">
            <a:avLst/>
          </a:prstGeom>
        </p:spPr>
        <p:txBody>
          <a:bodyPr anchor="t" rtlCol="false" tIns="0" lIns="0" bIns="0" rIns="0">
            <a:spAutoFit/>
          </a:bodyPr>
          <a:lstStyle/>
          <a:p>
            <a:pPr algn="l" marL="427880" indent="-213940" lvl="1">
              <a:lnSpc>
                <a:spcPts val="3210"/>
              </a:lnSpc>
              <a:buFont typeface="Arial"/>
              <a:buChar char="•"/>
            </a:pPr>
            <a:r>
              <a:rPr lang="en-US" sz="1981">
                <a:solidFill>
                  <a:srgbClr val="FFFFFF"/>
                </a:solidFill>
                <a:latin typeface="Poppins Light"/>
              </a:rPr>
              <a:t>The engineering approach behind SmartInvest.AI has not only enabled the delivery of intelligent investment recommendations but has also set new standards for user experience and engagement in the FinTech sector. By leveraging advanced technologies such as Python stock reader, FAISS vector database, and LangChain GooglePalm LLM model, SmartInvest.AI ensures efficient data acquisition, effective data representation, and personalized question answering.</a:t>
            </a:r>
          </a:p>
        </p:txBody>
      </p:sp>
      <p:sp>
        <p:nvSpPr>
          <p:cNvPr name="AutoShape 9" id="9"/>
          <p:cNvSpPr/>
          <p:nvPr/>
        </p:nvSpPr>
        <p:spPr>
          <a:xfrm flipV="true">
            <a:off x="4412617" y="6326578"/>
            <a:ext cx="11130264" cy="84358"/>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2525894" y="3834856"/>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2812498" y="4111734"/>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01</a:t>
            </a:r>
          </a:p>
        </p:txBody>
      </p:sp>
      <p:sp>
        <p:nvSpPr>
          <p:cNvPr name="Freeform 12" id="12"/>
          <p:cNvSpPr/>
          <p:nvPr/>
        </p:nvSpPr>
        <p:spPr>
          <a:xfrm flipH="false" flipV="false" rot="0">
            <a:off x="2525894" y="6554525"/>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812498" y="6831403"/>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02</a:t>
            </a:r>
          </a:p>
        </p:txBody>
      </p:sp>
      <p:sp>
        <p:nvSpPr>
          <p:cNvPr name="Freeform 14" id="14"/>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948528"/>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2320798" y="5764925"/>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5" id="5"/>
          <p:cNvSpPr txBox="true"/>
          <p:nvPr/>
        </p:nvSpPr>
        <p:spPr>
          <a:xfrm rot="0">
            <a:off x="4829460" y="1833922"/>
            <a:ext cx="5353298"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ABOUT US</a:t>
            </a:r>
          </a:p>
        </p:txBody>
      </p:sp>
      <p:sp>
        <p:nvSpPr>
          <p:cNvPr name="TextBox 6" id="6"/>
          <p:cNvSpPr txBox="true"/>
          <p:nvPr/>
        </p:nvSpPr>
        <p:spPr>
          <a:xfrm rot="0">
            <a:off x="2741671" y="3585267"/>
            <a:ext cx="9871095" cy="5645348"/>
          </a:xfrm>
          <a:prstGeom prst="rect">
            <a:avLst/>
          </a:prstGeom>
        </p:spPr>
        <p:txBody>
          <a:bodyPr anchor="t" rtlCol="false" tIns="0" lIns="0" bIns="0" rIns="0">
            <a:spAutoFit/>
          </a:bodyPr>
          <a:lstStyle/>
          <a:p>
            <a:pPr algn="just">
              <a:lnSpc>
                <a:spcPts val="2789"/>
              </a:lnSpc>
              <a:spcBef>
                <a:spcPct val="0"/>
              </a:spcBef>
            </a:pPr>
            <a:r>
              <a:rPr lang="en-US" sz="1992">
                <a:solidFill>
                  <a:srgbClr val="FFFFFF"/>
                </a:solidFill>
                <a:latin typeface="Poppins"/>
              </a:rPr>
              <a:t>Greetings! Welcome to our presentation.We are Khadija, Haniya, and Shahbaz a dynamic trio passionate about leveraging technology to empower individuals in the realm of finance. As software engineers with a keen interest in artificial intelligence (AI) and software engineering, we've embarked on a mission to revolutionize the investment landscape in Pakistan.As software engineers specializing in AI and software engineering, Khadija, Haniya and Shahbaz bring a wealth of technical expertise to our project. Khadija, with her proficiency in AI and software engineering, is the driving force behind our innovative solutions. Haniya, an integral member of our team, specializes in AI and data engineering. Her expertise in these domains adds a critical dimension to our project, enabling us to harness the power of data-driven insights and AI algorithms to deliver a cutting-edge solution.Shahbaz, our data scientist, infuses our team with a fervent passion for AI in finance. He pioneers AI-powered solutions, unlocking invaluable financial insights and pushing the boundaries of innovation within the FinTech space., we form a formidable team poised to revolutionize investment in Pakistan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AutoShape 5" id="5"/>
          <p:cNvSpPr/>
          <p:nvPr/>
        </p:nvSpPr>
        <p:spPr>
          <a:xfrm>
            <a:off x="10478133" y="4430905"/>
            <a:ext cx="2214699" cy="0"/>
          </a:xfrm>
          <a:prstGeom prst="line">
            <a:avLst/>
          </a:prstGeom>
          <a:ln cap="rnd" w="47625">
            <a:solidFill>
              <a:srgbClr val="5CE5F8"/>
            </a:solidFill>
            <a:prstDash val="sysDot"/>
            <a:headEnd type="none" len="sm" w="sm"/>
            <a:tailEnd type="none" len="sm" w="sm"/>
          </a:ln>
        </p:spPr>
      </p:sp>
      <p:sp>
        <p:nvSpPr>
          <p:cNvPr name="AutoShape 6" id="6"/>
          <p:cNvSpPr/>
          <p:nvPr/>
        </p:nvSpPr>
        <p:spPr>
          <a:xfrm>
            <a:off x="5406102" y="4383280"/>
            <a:ext cx="2171012" cy="47625"/>
          </a:xfrm>
          <a:prstGeom prst="line">
            <a:avLst/>
          </a:prstGeom>
          <a:ln cap="rnd" w="47625">
            <a:solidFill>
              <a:srgbClr val="5CE5F8"/>
            </a:solidFill>
            <a:prstDash val="sysDot"/>
            <a:headEnd type="none" len="sm" w="sm"/>
            <a:tailEnd type="none" len="sm" w="sm"/>
          </a:ln>
        </p:spPr>
      </p:sp>
      <p:grpSp>
        <p:nvGrpSpPr>
          <p:cNvPr name="Group 7" id="7"/>
          <p:cNvGrpSpPr/>
          <p:nvPr/>
        </p:nvGrpSpPr>
        <p:grpSpPr>
          <a:xfrm rot="0">
            <a:off x="2129989" y="2745223"/>
            <a:ext cx="3276113" cy="3276113"/>
            <a:chOff x="0" y="0"/>
            <a:chExt cx="4368151" cy="4368151"/>
          </a:xfrm>
        </p:grpSpPr>
        <p:sp>
          <p:nvSpPr>
            <p:cNvPr name="Freeform 8" id="8"/>
            <p:cNvSpPr/>
            <p:nvPr/>
          </p:nvSpPr>
          <p:spPr>
            <a:xfrm flipH="false" flipV="false" rot="0">
              <a:off x="0" y="0"/>
              <a:ext cx="4368151" cy="4368151"/>
            </a:xfrm>
            <a:custGeom>
              <a:avLst/>
              <a:gdLst/>
              <a:ahLst/>
              <a:cxnLst/>
              <a:rect r="r" b="b" t="t" l="l"/>
              <a:pathLst>
                <a:path h="4368151" w="4368151">
                  <a:moveTo>
                    <a:pt x="0" y="0"/>
                  </a:moveTo>
                  <a:lnTo>
                    <a:pt x="4368151" y="0"/>
                  </a:lnTo>
                  <a:lnTo>
                    <a:pt x="4368151" y="4368151"/>
                  </a:lnTo>
                  <a:lnTo>
                    <a:pt x="0" y="43681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556777" y="580315"/>
              <a:ext cx="3254596" cy="325459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61731" r="0" b="-61731"/>
                </a:stretch>
              </a:blipFill>
            </p:spPr>
          </p:sp>
        </p:grpSp>
      </p:grpSp>
      <p:sp>
        <p:nvSpPr>
          <p:cNvPr name="TextBox 11" id="11"/>
          <p:cNvSpPr txBox="true"/>
          <p:nvPr/>
        </p:nvSpPr>
        <p:spPr>
          <a:xfrm rot="0">
            <a:off x="4338661" y="1436211"/>
            <a:ext cx="9610678" cy="1261387"/>
          </a:xfrm>
          <a:prstGeom prst="rect">
            <a:avLst/>
          </a:prstGeom>
        </p:spPr>
        <p:txBody>
          <a:bodyPr anchor="t" rtlCol="false" tIns="0" lIns="0" bIns="0" rIns="0">
            <a:spAutoFit/>
          </a:bodyPr>
          <a:lstStyle/>
          <a:p>
            <a:pPr algn="ctr" marL="0" indent="0" lvl="0">
              <a:lnSpc>
                <a:spcPts val="8485"/>
              </a:lnSpc>
              <a:spcBef>
                <a:spcPct val="0"/>
              </a:spcBef>
            </a:pPr>
            <a:r>
              <a:rPr lang="en-US" sz="11785">
                <a:solidFill>
                  <a:srgbClr val="6866E1"/>
                </a:solidFill>
                <a:latin typeface="Computer Says No"/>
              </a:rPr>
              <a:t>MEET OUR TEAM</a:t>
            </a:r>
          </a:p>
        </p:txBody>
      </p:sp>
      <p:grpSp>
        <p:nvGrpSpPr>
          <p:cNvPr name="Group 12" id="12"/>
          <p:cNvGrpSpPr/>
          <p:nvPr/>
        </p:nvGrpSpPr>
        <p:grpSpPr>
          <a:xfrm rot="0">
            <a:off x="7577114" y="2792848"/>
            <a:ext cx="3276113" cy="3276113"/>
            <a:chOff x="0" y="0"/>
            <a:chExt cx="4368151" cy="4368151"/>
          </a:xfrm>
        </p:grpSpPr>
        <p:sp>
          <p:nvSpPr>
            <p:cNvPr name="Freeform 13" id="13"/>
            <p:cNvSpPr/>
            <p:nvPr/>
          </p:nvSpPr>
          <p:spPr>
            <a:xfrm flipH="false" flipV="false" rot="0">
              <a:off x="0" y="0"/>
              <a:ext cx="4368151" cy="4368151"/>
            </a:xfrm>
            <a:custGeom>
              <a:avLst/>
              <a:gdLst/>
              <a:ahLst/>
              <a:cxnLst/>
              <a:rect r="r" b="b" t="t" l="l"/>
              <a:pathLst>
                <a:path h="4368151" w="4368151">
                  <a:moveTo>
                    <a:pt x="0" y="0"/>
                  </a:moveTo>
                  <a:lnTo>
                    <a:pt x="4368151" y="0"/>
                  </a:lnTo>
                  <a:lnTo>
                    <a:pt x="4368151" y="4368151"/>
                  </a:lnTo>
                  <a:lnTo>
                    <a:pt x="0" y="43681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556777" y="580315"/>
              <a:ext cx="3254596" cy="325459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4495" r="0" b="-4495"/>
                </a:stretch>
              </a:blipFill>
            </p:spPr>
          </p:sp>
        </p:grpSp>
      </p:grpSp>
      <p:sp>
        <p:nvSpPr>
          <p:cNvPr name="Freeform 16" id="16"/>
          <p:cNvSpPr/>
          <p:nvPr/>
        </p:nvSpPr>
        <p:spPr>
          <a:xfrm flipH="false" flipV="false" rot="0">
            <a:off x="12692832" y="2792848"/>
            <a:ext cx="3276113" cy="3276113"/>
          </a:xfrm>
          <a:custGeom>
            <a:avLst/>
            <a:gdLst/>
            <a:ahLst/>
            <a:cxnLst/>
            <a:rect r="r" b="b" t="t" l="l"/>
            <a:pathLst>
              <a:path h="3276113" w="3276113">
                <a:moveTo>
                  <a:pt x="0" y="0"/>
                </a:moveTo>
                <a:lnTo>
                  <a:pt x="3276113" y="0"/>
                </a:lnTo>
                <a:lnTo>
                  <a:pt x="3276113" y="3276113"/>
                </a:lnTo>
                <a:lnTo>
                  <a:pt x="0" y="3276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7" id="17"/>
          <p:cNvGrpSpPr/>
          <p:nvPr/>
        </p:nvGrpSpPr>
        <p:grpSpPr>
          <a:xfrm rot="0">
            <a:off x="13110415" y="3228085"/>
            <a:ext cx="2440947" cy="244094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12138" r="0" b="-12138"/>
              </a:stretch>
            </a:blipFill>
          </p:spPr>
        </p:sp>
      </p:grpSp>
      <p:grpSp>
        <p:nvGrpSpPr>
          <p:cNvPr name="Group 19" id="19"/>
          <p:cNvGrpSpPr/>
          <p:nvPr/>
        </p:nvGrpSpPr>
        <p:grpSpPr>
          <a:xfrm rot="0">
            <a:off x="1296753" y="6395170"/>
            <a:ext cx="4799228" cy="2863130"/>
            <a:chOff x="0" y="0"/>
            <a:chExt cx="6398970" cy="3817506"/>
          </a:xfrm>
        </p:grpSpPr>
        <p:sp>
          <p:nvSpPr>
            <p:cNvPr name="TextBox 20" id="20"/>
            <p:cNvSpPr txBox="true"/>
            <p:nvPr/>
          </p:nvSpPr>
          <p:spPr>
            <a:xfrm rot="0">
              <a:off x="191143" y="699444"/>
              <a:ext cx="6207827" cy="3118062"/>
            </a:xfrm>
            <a:prstGeom prst="rect">
              <a:avLst/>
            </a:prstGeom>
          </p:spPr>
          <p:txBody>
            <a:bodyPr anchor="t" rtlCol="false" tIns="0" lIns="0" bIns="0" rIns="0">
              <a:spAutoFit/>
            </a:bodyPr>
            <a:lstStyle/>
            <a:p>
              <a:pPr algn="ctr">
                <a:lnSpc>
                  <a:spcPts val="3718"/>
                </a:lnSpc>
              </a:pPr>
              <a:r>
                <a:rPr lang="en-US" sz="2295">
                  <a:solidFill>
                    <a:srgbClr val="FFFFFF"/>
                  </a:solidFill>
                  <a:latin typeface="Poppins Bold"/>
                </a:rPr>
                <a:t>Software Engineer</a:t>
              </a:r>
            </a:p>
            <a:p>
              <a:pPr algn="ctr">
                <a:lnSpc>
                  <a:spcPts val="3070"/>
                </a:lnSpc>
              </a:pPr>
              <a:r>
                <a:rPr lang="en-US" sz="1895">
                  <a:solidFill>
                    <a:srgbClr val="FFFFFF"/>
                  </a:solidFill>
                  <a:latin typeface="Poppins Light"/>
                </a:rPr>
                <a:t> The creative force behind frontend development. Armed with React.js expertise, seamlessly integrates design with functionality to deliver an exceptional user experience.</a:t>
              </a:r>
            </a:p>
          </p:txBody>
        </p:sp>
        <p:sp>
          <p:nvSpPr>
            <p:cNvPr name="TextBox 21" id="21"/>
            <p:cNvSpPr txBox="true"/>
            <p:nvPr/>
          </p:nvSpPr>
          <p:spPr>
            <a:xfrm rot="0">
              <a:off x="0" y="-142875"/>
              <a:ext cx="6207827" cy="742656"/>
            </a:xfrm>
            <a:prstGeom prst="rect">
              <a:avLst/>
            </a:prstGeom>
          </p:spPr>
          <p:txBody>
            <a:bodyPr anchor="t" rtlCol="false" tIns="0" lIns="0" bIns="0" rIns="0">
              <a:spAutoFit/>
            </a:bodyPr>
            <a:lstStyle/>
            <a:p>
              <a:pPr algn="ctr">
                <a:lnSpc>
                  <a:spcPts val="4852"/>
                </a:lnSpc>
              </a:pPr>
              <a:r>
                <a:rPr lang="en-US" sz="2995">
                  <a:solidFill>
                    <a:srgbClr val="FFFFFF"/>
                  </a:solidFill>
                  <a:latin typeface="Poppins Bold"/>
                </a:rPr>
                <a:t>Khadija</a:t>
              </a:r>
            </a:p>
          </p:txBody>
        </p:sp>
      </p:grpSp>
      <p:grpSp>
        <p:nvGrpSpPr>
          <p:cNvPr name="Group 22" id="22"/>
          <p:cNvGrpSpPr/>
          <p:nvPr/>
        </p:nvGrpSpPr>
        <p:grpSpPr>
          <a:xfrm rot="0">
            <a:off x="6444875" y="6395170"/>
            <a:ext cx="5540592" cy="2863130"/>
            <a:chOff x="0" y="0"/>
            <a:chExt cx="7387455" cy="3817506"/>
          </a:xfrm>
        </p:grpSpPr>
        <p:sp>
          <p:nvSpPr>
            <p:cNvPr name="TextBox 23" id="23"/>
            <p:cNvSpPr txBox="true"/>
            <p:nvPr/>
          </p:nvSpPr>
          <p:spPr>
            <a:xfrm rot="0">
              <a:off x="0" y="636283"/>
              <a:ext cx="7387455" cy="3181224"/>
            </a:xfrm>
            <a:prstGeom prst="rect">
              <a:avLst/>
            </a:prstGeom>
          </p:spPr>
          <p:txBody>
            <a:bodyPr anchor="t" rtlCol="false" tIns="0" lIns="0" bIns="0" rIns="0">
              <a:spAutoFit/>
            </a:bodyPr>
            <a:lstStyle/>
            <a:p>
              <a:pPr algn="ctr">
                <a:lnSpc>
                  <a:spcPts val="3725"/>
                </a:lnSpc>
              </a:pPr>
              <a:r>
                <a:rPr lang="en-US" sz="2299">
                  <a:solidFill>
                    <a:srgbClr val="FFFFFF"/>
                  </a:solidFill>
                  <a:latin typeface="Poppins Bold"/>
                </a:rPr>
                <a:t>Data Engineer</a:t>
              </a:r>
            </a:p>
            <a:p>
              <a:pPr algn="ctr">
                <a:lnSpc>
                  <a:spcPts val="3077"/>
                </a:lnSpc>
              </a:pPr>
              <a:r>
                <a:rPr lang="en-US" sz="1899">
                  <a:solidFill>
                    <a:srgbClr val="FFFFFF"/>
                  </a:solidFill>
                  <a:latin typeface="Poppins Light"/>
                </a:rPr>
                <a:t>Behind the scenes, she works her magic on the backend, architecting robust APIs that power our platform's functionality. Her mastery of data engineering ensures that our project operates smoothly and efficiently</a:t>
              </a:r>
            </a:p>
          </p:txBody>
        </p:sp>
        <p:sp>
          <p:nvSpPr>
            <p:cNvPr name="TextBox 24" id="24"/>
            <p:cNvSpPr txBox="true"/>
            <p:nvPr/>
          </p:nvSpPr>
          <p:spPr>
            <a:xfrm rot="0">
              <a:off x="494920" y="-142875"/>
              <a:ext cx="6207827" cy="742656"/>
            </a:xfrm>
            <a:prstGeom prst="rect">
              <a:avLst/>
            </a:prstGeom>
          </p:spPr>
          <p:txBody>
            <a:bodyPr anchor="t" rtlCol="false" tIns="0" lIns="0" bIns="0" rIns="0">
              <a:spAutoFit/>
            </a:bodyPr>
            <a:lstStyle/>
            <a:p>
              <a:pPr algn="ctr">
                <a:lnSpc>
                  <a:spcPts val="4852"/>
                </a:lnSpc>
              </a:pPr>
              <a:r>
                <a:rPr lang="en-US" sz="2995">
                  <a:solidFill>
                    <a:srgbClr val="FFFFFF"/>
                  </a:solidFill>
                  <a:latin typeface="Poppins Bold"/>
                </a:rPr>
                <a:t>Haniya Maqsood</a:t>
              </a:r>
            </a:p>
          </p:txBody>
        </p:sp>
      </p:grpSp>
      <p:grpSp>
        <p:nvGrpSpPr>
          <p:cNvPr name="Group 25" id="25"/>
          <p:cNvGrpSpPr/>
          <p:nvPr/>
        </p:nvGrpSpPr>
        <p:grpSpPr>
          <a:xfrm rot="0">
            <a:off x="12337892" y="6501128"/>
            <a:ext cx="5410765" cy="3147697"/>
            <a:chOff x="0" y="0"/>
            <a:chExt cx="7214353" cy="4196929"/>
          </a:xfrm>
        </p:grpSpPr>
        <p:sp>
          <p:nvSpPr>
            <p:cNvPr name="TextBox 26" id="26"/>
            <p:cNvSpPr txBox="true"/>
            <p:nvPr/>
          </p:nvSpPr>
          <p:spPr>
            <a:xfrm rot="0">
              <a:off x="0" y="495006"/>
              <a:ext cx="7214353" cy="3701923"/>
            </a:xfrm>
            <a:prstGeom prst="rect">
              <a:avLst/>
            </a:prstGeom>
          </p:spPr>
          <p:txBody>
            <a:bodyPr anchor="t" rtlCol="false" tIns="0" lIns="0" bIns="0" rIns="0">
              <a:spAutoFit/>
            </a:bodyPr>
            <a:lstStyle/>
            <a:p>
              <a:pPr algn="ctr">
                <a:lnSpc>
                  <a:spcPts val="3725"/>
                </a:lnSpc>
              </a:pPr>
              <a:r>
                <a:rPr lang="en-US" sz="2299">
                  <a:solidFill>
                    <a:srgbClr val="FFFFFF"/>
                  </a:solidFill>
                  <a:latin typeface="Poppins Bold"/>
                </a:rPr>
                <a:t>Data Scientist</a:t>
              </a:r>
            </a:p>
            <a:p>
              <a:pPr algn="ctr">
                <a:lnSpc>
                  <a:spcPts val="3078"/>
                </a:lnSpc>
              </a:pPr>
              <a:r>
                <a:rPr lang="en-US" sz="1900">
                  <a:solidFill>
                    <a:srgbClr val="FFFFFF"/>
                  </a:solidFill>
                  <a:latin typeface="Poppins Light"/>
                </a:rPr>
                <a:t>Brings invaluable finance knowledge to our team, guiding our project with insights that ensure financial efficacy and sustainability, his meticulous documentation work ensures that every aspect of our project is well-documented.</a:t>
              </a:r>
            </a:p>
          </p:txBody>
        </p:sp>
        <p:sp>
          <p:nvSpPr>
            <p:cNvPr name="TextBox 27" id="27"/>
            <p:cNvSpPr txBox="true"/>
            <p:nvPr/>
          </p:nvSpPr>
          <p:spPr>
            <a:xfrm rot="0">
              <a:off x="354051" y="-142875"/>
              <a:ext cx="6207827" cy="742656"/>
            </a:xfrm>
            <a:prstGeom prst="rect">
              <a:avLst/>
            </a:prstGeom>
          </p:spPr>
          <p:txBody>
            <a:bodyPr anchor="t" rtlCol="false" tIns="0" lIns="0" bIns="0" rIns="0">
              <a:spAutoFit/>
            </a:bodyPr>
            <a:lstStyle/>
            <a:p>
              <a:pPr algn="ctr">
                <a:lnSpc>
                  <a:spcPts val="4852"/>
                </a:lnSpc>
              </a:pPr>
              <a:r>
                <a:rPr lang="en-US" sz="2995">
                  <a:solidFill>
                    <a:srgbClr val="FFFFFF"/>
                  </a:solidFill>
                  <a:latin typeface="Poppins Bold"/>
                </a:rPr>
                <a:t>Shahbaz Muneer</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891408" y="1222001"/>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441385" y="1987058"/>
            <a:ext cx="9195461"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ABOUT TECHNOLOGY</a:t>
            </a:r>
          </a:p>
        </p:txBody>
      </p:sp>
      <p:sp>
        <p:nvSpPr>
          <p:cNvPr name="AutoShape 4" id="4"/>
          <p:cNvSpPr/>
          <p:nvPr/>
        </p:nvSpPr>
        <p:spPr>
          <a:xfrm flipV="true">
            <a:off x="441437" y="8080231"/>
            <a:ext cx="6920742" cy="1905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028752" y="8156431"/>
            <a:ext cx="4832640" cy="502078"/>
          </a:xfrm>
          <a:prstGeom prst="rect">
            <a:avLst/>
          </a:prstGeom>
        </p:spPr>
        <p:txBody>
          <a:bodyPr anchor="t" rtlCol="false" tIns="0" lIns="0" bIns="0" rIns="0">
            <a:spAutoFit/>
          </a:bodyPr>
          <a:lstStyle/>
          <a:p>
            <a:pPr algn="l">
              <a:lnSpc>
                <a:spcPts val="3826"/>
              </a:lnSpc>
            </a:pPr>
            <a:r>
              <a:rPr lang="en-US" sz="2733">
                <a:solidFill>
                  <a:srgbClr val="FFFFFF"/>
                </a:solidFill>
                <a:latin typeface="Poppins Medium"/>
              </a:rPr>
              <a:t>Artificial Intelligence</a:t>
            </a:r>
          </a:p>
        </p:txBody>
      </p:sp>
      <p:sp>
        <p:nvSpPr>
          <p:cNvPr name="TextBox 6" id="6"/>
          <p:cNvSpPr txBox="true"/>
          <p:nvPr/>
        </p:nvSpPr>
        <p:spPr>
          <a:xfrm rot="0">
            <a:off x="707895" y="3105345"/>
            <a:ext cx="11212694" cy="4832011"/>
          </a:xfrm>
          <a:prstGeom prst="rect">
            <a:avLst/>
          </a:prstGeom>
        </p:spPr>
        <p:txBody>
          <a:bodyPr anchor="t" rtlCol="false" tIns="0" lIns="0" bIns="0" rIns="0">
            <a:spAutoFit/>
          </a:bodyPr>
          <a:lstStyle/>
          <a:p>
            <a:pPr algn="l">
              <a:lnSpc>
                <a:spcPts val="2993"/>
              </a:lnSpc>
            </a:pPr>
            <a:r>
              <a:rPr lang="en-US" sz="2138">
                <a:solidFill>
                  <a:srgbClr val="FFFFFF"/>
                </a:solidFill>
                <a:latin typeface="Poppins"/>
              </a:rPr>
              <a:t>Our engineering approach behind SmartInvest.AI prioritizes efficient data acquisition, effective data representation using vector embeddings, and leveraging the power of large language models (LLMs) for intelligent question answering and investment recommendations. We utilize a Python library for retrieving up-to-date stock data and format it into a CSV file for ingestion. The LangChain CSVLoader efficiently imports this data into our FAISS vector database, enabling us to store vector embeddings of the stock data for efficient retrieval. Our LangChain GooglePalm LLM model plays a crucial role in understanding user queries and generating relevant responses, facilitated by the RetrievalQA class, which retrieves relevant stock data from the FAISS vector DB based on the user's question. Additionally, an API integration fetches the latest data from the Pakistan Stock Exchange library to ensure our system remains updated with the most recent market information.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783726" y="2819660"/>
            <a:ext cx="6988487" cy="5595357"/>
          </a:xfrm>
          <a:custGeom>
            <a:avLst/>
            <a:gdLst/>
            <a:ahLst/>
            <a:cxnLst/>
            <a:rect r="r" b="b" t="t" l="l"/>
            <a:pathLst>
              <a:path h="5595357" w="6988487">
                <a:moveTo>
                  <a:pt x="0" y="0"/>
                </a:moveTo>
                <a:lnTo>
                  <a:pt x="6988488" y="0"/>
                </a:lnTo>
                <a:lnTo>
                  <a:pt x="6988488" y="5595358"/>
                </a:lnTo>
                <a:lnTo>
                  <a:pt x="0" y="5595358"/>
                </a:lnTo>
                <a:lnTo>
                  <a:pt x="0" y="0"/>
                </a:lnTo>
                <a:close/>
              </a:path>
            </a:pathLst>
          </a:custGeom>
          <a:blipFill>
            <a:blip r:embed="rId2"/>
            <a:stretch>
              <a:fillRect l="0" t="0" r="0" b="0"/>
            </a:stretch>
          </a:blipFill>
        </p:spPr>
      </p:sp>
      <p:grpSp>
        <p:nvGrpSpPr>
          <p:cNvPr name="Group 3" id="3"/>
          <p:cNvGrpSpPr/>
          <p:nvPr/>
        </p:nvGrpSpPr>
        <p:grpSpPr>
          <a:xfrm rot="0">
            <a:off x="7984048" y="2819660"/>
            <a:ext cx="3112516" cy="998492"/>
            <a:chOff x="0" y="0"/>
            <a:chExt cx="819757" cy="262977"/>
          </a:xfrm>
        </p:grpSpPr>
        <p:sp>
          <p:nvSpPr>
            <p:cNvPr name="Freeform 4" id="4"/>
            <p:cNvSpPr/>
            <p:nvPr/>
          </p:nvSpPr>
          <p:spPr>
            <a:xfrm flipH="false" flipV="false" rot="0">
              <a:off x="0" y="0"/>
              <a:ext cx="819757" cy="262977"/>
            </a:xfrm>
            <a:custGeom>
              <a:avLst/>
              <a:gdLst/>
              <a:ahLst/>
              <a:cxnLst/>
              <a:rect r="r" b="b" t="t" l="l"/>
              <a:pathLst>
                <a:path h="262977" w="819757">
                  <a:moveTo>
                    <a:pt x="0" y="0"/>
                  </a:moveTo>
                  <a:lnTo>
                    <a:pt x="819757" y="0"/>
                  </a:lnTo>
                  <a:lnTo>
                    <a:pt x="819757" y="262977"/>
                  </a:lnTo>
                  <a:lnTo>
                    <a:pt x="0" y="262977"/>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61925"/>
              <a:ext cx="819757" cy="424902"/>
            </a:xfrm>
            <a:prstGeom prst="rect">
              <a:avLst/>
            </a:prstGeom>
          </p:spPr>
          <p:txBody>
            <a:bodyPr anchor="ctr" rtlCol="false" tIns="50800" lIns="50800" bIns="50800" rIns="50800"/>
            <a:lstStyle/>
            <a:p>
              <a:pPr algn="ctr" marL="0" indent="0" lvl="1">
                <a:lnSpc>
                  <a:spcPts val="5002"/>
                </a:lnSpc>
                <a:spcBef>
                  <a:spcPct val="0"/>
                </a:spcBef>
              </a:pPr>
              <a:r>
                <a:rPr lang="en-US" sz="3088">
                  <a:solidFill>
                    <a:srgbClr val="FFFFFF"/>
                  </a:solidFill>
                  <a:latin typeface="Poppins Bold"/>
                </a:rPr>
                <a:t>Generative AI</a:t>
              </a:r>
            </a:p>
          </p:txBody>
        </p:sp>
      </p:grpSp>
      <p:sp>
        <p:nvSpPr>
          <p:cNvPr name="Freeform 6" id="6"/>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7" id="7"/>
          <p:cNvSpPr txBox="true"/>
          <p:nvPr/>
        </p:nvSpPr>
        <p:spPr>
          <a:xfrm rot="0">
            <a:off x="5148635" y="1768530"/>
            <a:ext cx="8512282" cy="1230699"/>
          </a:xfrm>
          <a:prstGeom prst="rect">
            <a:avLst/>
          </a:prstGeom>
        </p:spPr>
        <p:txBody>
          <a:bodyPr anchor="t" rtlCol="false" tIns="0" lIns="0" bIns="0" rIns="0">
            <a:spAutoFit/>
          </a:bodyPr>
          <a:lstStyle/>
          <a:p>
            <a:pPr algn="just" marL="0" indent="0" lvl="0">
              <a:lnSpc>
                <a:spcPts val="8235"/>
              </a:lnSpc>
              <a:spcBef>
                <a:spcPct val="0"/>
              </a:spcBef>
            </a:pPr>
            <a:r>
              <a:rPr lang="en-US" sz="11438">
                <a:solidFill>
                  <a:srgbClr val="6866E1"/>
                </a:solidFill>
                <a:latin typeface="Computer Says No"/>
              </a:rPr>
              <a:t>ABOUT OUR PROJECT</a:t>
            </a:r>
          </a:p>
        </p:txBody>
      </p:sp>
      <p:sp>
        <p:nvSpPr>
          <p:cNvPr name="TextBox 8" id="8"/>
          <p:cNvSpPr txBox="true"/>
          <p:nvPr/>
        </p:nvSpPr>
        <p:spPr>
          <a:xfrm rot="0">
            <a:off x="7984048" y="3955863"/>
            <a:ext cx="9034463" cy="4135357"/>
          </a:xfrm>
          <a:prstGeom prst="rect">
            <a:avLst/>
          </a:prstGeom>
        </p:spPr>
        <p:txBody>
          <a:bodyPr anchor="t" rtlCol="false" tIns="0" lIns="0" bIns="0" rIns="0">
            <a:spAutoFit/>
          </a:bodyPr>
          <a:lstStyle/>
          <a:p>
            <a:pPr algn="l">
              <a:lnSpc>
                <a:spcPts val="3343"/>
              </a:lnSpc>
            </a:pPr>
            <a:r>
              <a:rPr lang="en-US" sz="2063">
                <a:solidFill>
                  <a:srgbClr val="FFFFFF"/>
                </a:solidFill>
                <a:latin typeface="Poppins Light"/>
              </a:rPr>
              <a:t>Our project, SmartInvest.AI, stands at the intersection of finance and technology, harnessing the power of generative artificial intelligence (AI) to revolutionize investment accessibility. With a focus on democratizing financial resources, SmartInvest.AI offers accessible insights into various investment options tailored to the Pakistani market. Leveraging generative AI, our platform empowers users with personalized recommendations and real-time updates, fostering financial literacy and inclusion. Through the integration of cutting-edge technology, we strive to break down language barriers and simplify the investment process for individuals of all backgrounds.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81656"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945230"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9682047"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4"/>
            <a:stretch>
              <a:fillRect l="0" t="0" r="0" b="0"/>
            </a:stretch>
          </a:blipFill>
        </p:spPr>
      </p:sp>
      <p:sp>
        <p:nvSpPr>
          <p:cNvPr name="Freeform 6" id="6"/>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5"/>
            <a:stretch>
              <a:fillRect l="0" t="0" r="0" b="0"/>
            </a:stretch>
          </a:blipFill>
        </p:spPr>
      </p:sp>
      <p:sp>
        <p:nvSpPr>
          <p:cNvPr name="Freeform 7" id="7"/>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6"/>
            <a:stretch>
              <a:fillRect l="0" t="0" r="0" b="0"/>
            </a:stretch>
          </a:blipFill>
        </p:spPr>
      </p:sp>
      <p:sp>
        <p:nvSpPr>
          <p:cNvPr name="Freeform 8" id="8"/>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7"/>
            <a:stretch>
              <a:fillRect l="0" t="0" r="0" b="0"/>
            </a:stretch>
          </a:blipFill>
        </p:spPr>
      </p:sp>
      <p:sp>
        <p:nvSpPr>
          <p:cNvPr name="Freeform 9" id="9"/>
          <p:cNvSpPr/>
          <p:nvPr/>
        </p:nvSpPr>
        <p:spPr>
          <a:xfrm flipH="false" flipV="false" rot="0">
            <a:off x="13655521" y="3335594"/>
            <a:ext cx="1461470" cy="1849961"/>
          </a:xfrm>
          <a:custGeom>
            <a:avLst/>
            <a:gdLst/>
            <a:ahLst/>
            <a:cxnLst/>
            <a:rect r="r" b="b" t="t" l="l"/>
            <a:pathLst>
              <a:path h="1849961" w="1461470">
                <a:moveTo>
                  <a:pt x="0" y="0"/>
                </a:moveTo>
                <a:lnTo>
                  <a:pt x="1461469" y="0"/>
                </a:lnTo>
                <a:lnTo>
                  <a:pt x="1461469" y="1849961"/>
                </a:lnTo>
                <a:lnTo>
                  <a:pt x="0" y="1849961"/>
                </a:lnTo>
                <a:lnTo>
                  <a:pt x="0" y="0"/>
                </a:lnTo>
                <a:close/>
              </a:path>
            </a:pathLst>
          </a:custGeom>
          <a:blipFill>
            <a:blip r:embed="rId8"/>
            <a:stretch>
              <a:fillRect l="0" t="0" r="0" b="0"/>
            </a:stretch>
          </a:blipFill>
        </p:spPr>
      </p:sp>
      <p:sp>
        <p:nvSpPr>
          <p:cNvPr name="Freeform 10" id="10"/>
          <p:cNvSpPr/>
          <p:nvPr/>
        </p:nvSpPr>
        <p:spPr>
          <a:xfrm flipH="false" flipV="false" rot="0">
            <a:off x="8773202" y="3490185"/>
            <a:ext cx="1418460" cy="1695370"/>
          </a:xfrm>
          <a:custGeom>
            <a:avLst/>
            <a:gdLst/>
            <a:ahLst/>
            <a:cxnLst/>
            <a:rect r="r" b="b" t="t" l="l"/>
            <a:pathLst>
              <a:path h="1695370" w="1418460">
                <a:moveTo>
                  <a:pt x="0" y="0"/>
                </a:moveTo>
                <a:lnTo>
                  <a:pt x="1418460" y="0"/>
                </a:lnTo>
                <a:lnTo>
                  <a:pt x="1418460" y="1695370"/>
                </a:lnTo>
                <a:lnTo>
                  <a:pt x="0" y="1695370"/>
                </a:lnTo>
                <a:lnTo>
                  <a:pt x="0" y="0"/>
                </a:lnTo>
                <a:close/>
              </a:path>
            </a:pathLst>
          </a:custGeom>
          <a:blipFill>
            <a:blip r:embed="rId9"/>
            <a:stretch>
              <a:fillRect l="0" t="0" r="0" b="0"/>
            </a:stretch>
          </a:blipFill>
        </p:spPr>
      </p:sp>
      <p:sp>
        <p:nvSpPr>
          <p:cNvPr name="Freeform 11" id="11"/>
          <p:cNvSpPr/>
          <p:nvPr/>
        </p:nvSpPr>
        <p:spPr>
          <a:xfrm flipH="false" flipV="false" rot="0">
            <a:off x="3967259" y="3490185"/>
            <a:ext cx="1222079" cy="1695370"/>
          </a:xfrm>
          <a:custGeom>
            <a:avLst/>
            <a:gdLst/>
            <a:ahLst/>
            <a:cxnLst/>
            <a:rect r="r" b="b" t="t" l="l"/>
            <a:pathLst>
              <a:path h="1695370" w="1222079">
                <a:moveTo>
                  <a:pt x="0" y="0"/>
                </a:moveTo>
                <a:lnTo>
                  <a:pt x="1222079" y="0"/>
                </a:lnTo>
                <a:lnTo>
                  <a:pt x="1222079" y="1695370"/>
                </a:lnTo>
                <a:lnTo>
                  <a:pt x="0" y="1695370"/>
                </a:lnTo>
                <a:lnTo>
                  <a:pt x="0" y="0"/>
                </a:lnTo>
                <a:close/>
              </a:path>
            </a:pathLst>
          </a:custGeom>
          <a:blipFill>
            <a:blip r:embed="rId10"/>
            <a:stretch>
              <a:fillRect l="0" t="0" r="0" b="0"/>
            </a:stretch>
          </a:blipFill>
        </p:spPr>
      </p:sp>
      <p:sp>
        <p:nvSpPr>
          <p:cNvPr name="TextBox 12" id="12"/>
          <p:cNvSpPr txBox="true"/>
          <p:nvPr/>
        </p:nvSpPr>
        <p:spPr>
          <a:xfrm rot="0">
            <a:off x="3620430" y="1495425"/>
            <a:ext cx="9701448" cy="111786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6866E1"/>
                </a:solidFill>
                <a:latin typeface="Computer Says No"/>
              </a:rPr>
              <a:t>OUR VISION AND MISSION</a:t>
            </a:r>
          </a:p>
        </p:txBody>
      </p:sp>
      <p:sp>
        <p:nvSpPr>
          <p:cNvPr name="TextBox 13" id="13"/>
          <p:cNvSpPr txBox="true"/>
          <p:nvPr/>
        </p:nvSpPr>
        <p:spPr>
          <a:xfrm rot="0">
            <a:off x="2520472" y="5198035"/>
            <a:ext cx="4115652" cy="1102836"/>
          </a:xfrm>
          <a:prstGeom prst="rect">
            <a:avLst/>
          </a:prstGeom>
        </p:spPr>
        <p:txBody>
          <a:bodyPr anchor="t" rtlCol="false" tIns="0" lIns="0" bIns="0" rIns="0">
            <a:spAutoFit/>
          </a:bodyPr>
          <a:lstStyle/>
          <a:p>
            <a:pPr algn="ctr">
              <a:lnSpc>
                <a:spcPts val="4313"/>
              </a:lnSpc>
            </a:pPr>
            <a:r>
              <a:rPr lang="en-US" sz="3081">
                <a:solidFill>
                  <a:srgbClr val="FFFFFF"/>
                </a:solidFill>
                <a:latin typeface="Poppins Bold"/>
              </a:rPr>
              <a:t>Empower Ethical Investing</a:t>
            </a:r>
          </a:p>
        </p:txBody>
      </p:sp>
      <p:sp>
        <p:nvSpPr>
          <p:cNvPr name="TextBox 14" id="14"/>
          <p:cNvSpPr txBox="true"/>
          <p:nvPr/>
        </p:nvSpPr>
        <p:spPr>
          <a:xfrm rot="0">
            <a:off x="7395319" y="5198035"/>
            <a:ext cx="4115652" cy="1102836"/>
          </a:xfrm>
          <a:prstGeom prst="rect">
            <a:avLst/>
          </a:prstGeom>
        </p:spPr>
        <p:txBody>
          <a:bodyPr anchor="t" rtlCol="false" tIns="0" lIns="0" bIns="0" rIns="0">
            <a:spAutoFit/>
          </a:bodyPr>
          <a:lstStyle/>
          <a:p>
            <a:pPr algn="ctr">
              <a:lnSpc>
                <a:spcPts val="4313"/>
              </a:lnSpc>
            </a:pPr>
            <a:r>
              <a:rPr lang="en-US" sz="3081">
                <a:solidFill>
                  <a:srgbClr val="FFFFFF"/>
                </a:solidFill>
                <a:latin typeface="Poppins Bold"/>
              </a:rPr>
              <a:t>Break Down</a:t>
            </a:r>
          </a:p>
          <a:p>
            <a:pPr algn="ctr">
              <a:lnSpc>
                <a:spcPts val="4313"/>
              </a:lnSpc>
            </a:pPr>
            <a:r>
              <a:rPr lang="en-US" sz="3081">
                <a:solidFill>
                  <a:srgbClr val="FFFFFF"/>
                </a:solidFill>
                <a:latin typeface="Poppins Bold"/>
              </a:rPr>
              <a:t> Barriers</a:t>
            </a:r>
          </a:p>
        </p:txBody>
      </p:sp>
      <p:sp>
        <p:nvSpPr>
          <p:cNvPr name="TextBox 15" id="15"/>
          <p:cNvSpPr txBox="true"/>
          <p:nvPr/>
        </p:nvSpPr>
        <p:spPr>
          <a:xfrm rot="0">
            <a:off x="12270166" y="5198035"/>
            <a:ext cx="4115652" cy="1102836"/>
          </a:xfrm>
          <a:prstGeom prst="rect">
            <a:avLst/>
          </a:prstGeom>
        </p:spPr>
        <p:txBody>
          <a:bodyPr anchor="t" rtlCol="false" tIns="0" lIns="0" bIns="0" rIns="0">
            <a:spAutoFit/>
          </a:bodyPr>
          <a:lstStyle/>
          <a:p>
            <a:pPr algn="ctr">
              <a:lnSpc>
                <a:spcPts val="4313"/>
              </a:lnSpc>
            </a:pPr>
            <a:r>
              <a:rPr lang="en-US" sz="3081">
                <a:solidFill>
                  <a:srgbClr val="FFFFFF"/>
                </a:solidFill>
                <a:latin typeface="Poppins Bold"/>
              </a:rPr>
              <a:t>Promote Financial Inclusion</a:t>
            </a:r>
          </a:p>
        </p:txBody>
      </p:sp>
      <p:sp>
        <p:nvSpPr>
          <p:cNvPr name="TextBox 16" id="16"/>
          <p:cNvSpPr txBox="true"/>
          <p:nvPr/>
        </p:nvSpPr>
        <p:spPr>
          <a:xfrm rot="0">
            <a:off x="2713003" y="6243722"/>
            <a:ext cx="3730591" cy="3986530"/>
          </a:xfrm>
          <a:prstGeom prst="rect">
            <a:avLst/>
          </a:prstGeom>
        </p:spPr>
        <p:txBody>
          <a:bodyPr anchor="t" rtlCol="false" tIns="0" lIns="0" bIns="0" rIns="0">
            <a:spAutoFit/>
          </a:bodyPr>
          <a:lstStyle/>
          <a:p>
            <a:pPr algn="ctr">
              <a:lnSpc>
                <a:spcPts val="2869"/>
              </a:lnSpc>
            </a:pPr>
            <a:r>
              <a:rPr lang="en-US" sz="2049">
                <a:solidFill>
                  <a:srgbClr val="FFFFFF"/>
                </a:solidFill>
                <a:latin typeface="Poppins"/>
              </a:rPr>
              <a:t>empower individuals to make informed and ethical investment decisions in the stock market. By leveraging generative AI technology, we aim to provide accessible and halal investment guidance tailored to the unique needs and preferences of our users</a:t>
            </a:r>
          </a:p>
        </p:txBody>
      </p:sp>
      <p:sp>
        <p:nvSpPr>
          <p:cNvPr name="TextBox 17" id="17"/>
          <p:cNvSpPr txBox="true"/>
          <p:nvPr/>
        </p:nvSpPr>
        <p:spPr>
          <a:xfrm rot="0">
            <a:off x="7491178" y="6846715"/>
            <a:ext cx="4078368" cy="2538730"/>
          </a:xfrm>
          <a:prstGeom prst="rect">
            <a:avLst/>
          </a:prstGeom>
        </p:spPr>
        <p:txBody>
          <a:bodyPr anchor="t" rtlCol="false" tIns="0" lIns="0" bIns="0" rIns="0">
            <a:spAutoFit/>
          </a:bodyPr>
          <a:lstStyle/>
          <a:p>
            <a:pPr algn="ctr">
              <a:lnSpc>
                <a:spcPts val="2869"/>
              </a:lnSpc>
            </a:pPr>
            <a:r>
              <a:rPr lang="en-US" sz="2049">
                <a:solidFill>
                  <a:srgbClr val="FFFFFF"/>
                </a:solidFill>
                <a:latin typeface="Poppins"/>
              </a:rPr>
              <a:t>Our mission is to ensure that all users, regardless of their background or level of experience, can access relevant information and receive personalized guidance in a user-friendly manner.</a:t>
            </a:r>
          </a:p>
        </p:txBody>
      </p:sp>
      <p:sp>
        <p:nvSpPr>
          <p:cNvPr name="TextBox 18" id="18"/>
          <p:cNvSpPr txBox="true"/>
          <p:nvPr/>
        </p:nvSpPr>
        <p:spPr>
          <a:xfrm rot="0">
            <a:off x="12296888" y="6967622"/>
            <a:ext cx="3844723" cy="2176780"/>
          </a:xfrm>
          <a:prstGeom prst="rect">
            <a:avLst/>
          </a:prstGeom>
        </p:spPr>
        <p:txBody>
          <a:bodyPr anchor="t" rtlCol="false" tIns="0" lIns="0" bIns="0" rIns="0">
            <a:spAutoFit/>
          </a:bodyPr>
          <a:lstStyle/>
          <a:p>
            <a:pPr algn="ctr">
              <a:lnSpc>
                <a:spcPts val="2870"/>
              </a:lnSpc>
            </a:pPr>
            <a:r>
              <a:rPr lang="en-US" sz="2050">
                <a:solidFill>
                  <a:srgbClr val="FFFFFF"/>
                </a:solidFill>
                <a:latin typeface="Poppins"/>
              </a:rPr>
              <a:t>Through our platform, we strive to promote financial inclusion by catering to a diverse audience interested in ethical and halal investments.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1914351" y="2766591"/>
            <a:ext cx="7382884" cy="4649360"/>
          </a:xfrm>
          <a:prstGeom prst="rect">
            <a:avLst/>
          </a:prstGeom>
        </p:spPr>
        <p:txBody>
          <a:bodyPr anchor="t" rtlCol="false" tIns="0" lIns="0" bIns="0" rIns="0">
            <a:spAutoFit/>
          </a:bodyPr>
          <a:lstStyle/>
          <a:p>
            <a:pPr algn="ctr" marL="0" indent="0" lvl="0">
              <a:lnSpc>
                <a:spcPts val="16889"/>
              </a:lnSpc>
              <a:spcBef>
                <a:spcPct val="0"/>
              </a:spcBef>
            </a:pPr>
            <a:r>
              <a:rPr lang="en-US" sz="23458">
                <a:solidFill>
                  <a:srgbClr val="6866E1"/>
                </a:solidFill>
                <a:latin typeface="Computer Says No"/>
              </a:rPr>
              <a:t>PROJECT SCOPE</a:t>
            </a:r>
          </a:p>
        </p:txBody>
      </p:sp>
      <p:grpSp>
        <p:nvGrpSpPr>
          <p:cNvPr name="Group 6" id="6"/>
          <p:cNvGrpSpPr/>
          <p:nvPr/>
        </p:nvGrpSpPr>
        <p:grpSpPr>
          <a:xfrm rot="0">
            <a:off x="4406901" y="8118309"/>
            <a:ext cx="2397784" cy="1596654"/>
            <a:chOff x="0" y="0"/>
            <a:chExt cx="812800" cy="541233"/>
          </a:xfrm>
        </p:grpSpPr>
        <p:sp>
          <p:nvSpPr>
            <p:cNvPr name="Freeform 7" id="7"/>
            <p:cNvSpPr/>
            <p:nvPr/>
          </p:nvSpPr>
          <p:spPr>
            <a:xfrm flipH="false" flipV="false" rot="0">
              <a:off x="0" y="0"/>
              <a:ext cx="812800" cy="541233"/>
            </a:xfrm>
            <a:custGeom>
              <a:avLst/>
              <a:gdLst/>
              <a:ahLst/>
              <a:cxnLst/>
              <a:rect r="r" b="b" t="t" l="l"/>
              <a:pathLst>
                <a:path h="541233" w="812800">
                  <a:moveTo>
                    <a:pt x="812800" y="270617"/>
                  </a:moveTo>
                  <a:lnTo>
                    <a:pt x="406400" y="0"/>
                  </a:lnTo>
                  <a:lnTo>
                    <a:pt x="406400" y="203200"/>
                  </a:lnTo>
                  <a:lnTo>
                    <a:pt x="0" y="203200"/>
                  </a:lnTo>
                  <a:lnTo>
                    <a:pt x="0" y="338033"/>
                  </a:lnTo>
                  <a:lnTo>
                    <a:pt x="406400" y="338033"/>
                  </a:lnTo>
                  <a:lnTo>
                    <a:pt x="406400" y="541233"/>
                  </a:lnTo>
                  <a:lnTo>
                    <a:pt x="812800" y="270617"/>
                  </a:lnTo>
                  <a:close/>
                </a:path>
              </a:pathLst>
            </a:custGeom>
            <a:gradFill rotWithShape="true">
              <a:gsLst>
                <a:gs pos="0">
                  <a:srgbClr val="041069">
                    <a:alpha val="100000"/>
                  </a:srgbClr>
                </a:gs>
                <a:gs pos="25000">
                  <a:srgbClr val="5527F5">
                    <a:alpha val="100000"/>
                  </a:srgbClr>
                </a:gs>
                <a:gs pos="50000">
                  <a:srgbClr val="131FA8">
                    <a:alpha val="100000"/>
                  </a:srgbClr>
                </a:gs>
                <a:gs pos="75000">
                  <a:srgbClr val="0E1FE1">
                    <a:alpha val="100000"/>
                  </a:srgbClr>
                </a:gs>
                <a:gs pos="100000">
                  <a:srgbClr val="F6F6F6">
                    <a:alpha val="100000"/>
                  </a:srgbClr>
                </a:gs>
              </a:gsLst>
              <a:path path="circle">
                <a:fillToRect l="50000" r="50000" t="50000" b="50000"/>
              </a:path>
            </a:gradFill>
            <a:ln w="12700">
              <a:solidFill>
                <a:srgbClr val="000000"/>
              </a:solidFill>
            </a:ln>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934527" y="1535574"/>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17903"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931282" y="5253556"/>
            <a:ext cx="3497870" cy="3497870"/>
          </a:xfrm>
          <a:custGeom>
            <a:avLst/>
            <a:gdLst/>
            <a:ahLst/>
            <a:cxnLst/>
            <a:rect r="r" b="b" t="t" l="l"/>
            <a:pathLst>
              <a:path h="3497870" w="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5"/>
            <a:stretch>
              <a:fillRect l="0" t="0" r="0" b="0"/>
            </a:stretch>
          </a:blipFill>
        </p:spPr>
      </p:sp>
      <p:sp>
        <p:nvSpPr>
          <p:cNvPr name="Freeform 8" id="8"/>
          <p:cNvSpPr/>
          <p:nvPr/>
        </p:nvSpPr>
        <p:spPr>
          <a:xfrm flipH="false" flipV="false" rot="0">
            <a:off x="12841328" y="3284509"/>
            <a:ext cx="5198484" cy="8229600"/>
          </a:xfrm>
          <a:custGeom>
            <a:avLst/>
            <a:gdLst/>
            <a:ahLst/>
            <a:cxnLst/>
            <a:rect r="r" b="b" t="t" l="l"/>
            <a:pathLst>
              <a:path h="8229600" w="5198484">
                <a:moveTo>
                  <a:pt x="0" y="0"/>
                </a:moveTo>
                <a:lnTo>
                  <a:pt x="5198484" y="0"/>
                </a:lnTo>
                <a:lnTo>
                  <a:pt x="5198484" y="8229600"/>
                </a:lnTo>
                <a:lnTo>
                  <a:pt x="0" y="8229600"/>
                </a:lnTo>
                <a:lnTo>
                  <a:pt x="0" y="0"/>
                </a:lnTo>
                <a:close/>
              </a:path>
            </a:pathLst>
          </a:custGeom>
          <a:blipFill>
            <a:blip r:embed="rId6"/>
            <a:stretch>
              <a:fillRect l="0" t="0" r="0" b="0"/>
            </a:stretch>
          </a:blipFill>
        </p:spPr>
      </p:sp>
      <p:sp>
        <p:nvSpPr>
          <p:cNvPr name="TextBox 9" id="9"/>
          <p:cNvSpPr txBox="true"/>
          <p:nvPr/>
        </p:nvSpPr>
        <p:spPr>
          <a:xfrm rot="0">
            <a:off x="7999328" y="1400683"/>
            <a:ext cx="5646292"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6866E1"/>
                </a:solidFill>
                <a:latin typeface="Computer Says No"/>
              </a:rPr>
              <a:t>ACCESSIBLE INSIGHTS</a:t>
            </a:r>
          </a:p>
        </p:txBody>
      </p:sp>
      <p:sp>
        <p:nvSpPr>
          <p:cNvPr name="TextBox 10" id="10"/>
          <p:cNvSpPr txBox="true"/>
          <p:nvPr/>
        </p:nvSpPr>
        <p:spPr>
          <a:xfrm rot="0">
            <a:off x="7999328" y="1985649"/>
            <a:ext cx="5359782" cy="1295463"/>
          </a:xfrm>
          <a:prstGeom prst="rect">
            <a:avLst/>
          </a:prstGeom>
        </p:spPr>
        <p:txBody>
          <a:bodyPr anchor="t" rtlCol="false" tIns="0" lIns="0" bIns="0" rIns="0">
            <a:spAutoFit/>
          </a:bodyPr>
          <a:lstStyle/>
          <a:p>
            <a:pPr algn="l">
              <a:lnSpc>
                <a:spcPts val="2601"/>
              </a:lnSpc>
            </a:pPr>
            <a:r>
              <a:rPr lang="en-US" sz="1605">
                <a:solidFill>
                  <a:srgbClr val="FFFFFF"/>
                </a:solidFill>
                <a:latin typeface="Poppins Light"/>
              </a:rPr>
              <a:t>SmartInvest.AI offers accessible insights into various investment options, including stocks, commodities, and mutual funds, specifically tailored to the Pakistani market.</a:t>
            </a:r>
          </a:p>
        </p:txBody>
      </p:sp>
      <p:sp>
        <p:nvSpPr>
          <p:cNvPr name="TextBox 11" id="11"/>
          <p:cNvSpPr txBox="true"/>
          <p:nvPr/>
        </p:nvSpPr>
        <p:spPr>
          <a:xfrm rot="0">
            <a:off x="8970991" y="3323459"/>
            <a:ext cx="5706507"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6866E1"/>
                </a:solidFill>
                <a:latin typeface="Computer Says No"/>
              </a:rPr>
              <a:t>VALUABLE INFORMATION</a:t>
            </a:r>
          </a:p>
        </p:txBody>
      </p:sp>
      <p:sp>
        <p:nvSpPr>
          <p:cNvPr name="TextBox 12" id="12"/>
          <p:cNvSpPr txBox="true"/>
          <p:nvPr/>
        </p:nvSpPr>
        <p:spPr>
          <a:xfrm rot="0">
            <a:off x="8325247" y="3737981"/>
            <a:ext cx="5338033" cy="1619313"/>
          </a:xfrm>
          <a:prstGeom prst="rect">
            <a:avLst/>
          </a:prstGeom>
        </p:spPr>
        <p:txBody>
          <a:bodyPr anchor="t" rtlCol="false" tIns="0" lIns="0" bIns="0" rIns="0">
            <a:spAutoFit/>
          </a:bodyPr>
          <a:lstStyle/>
          <a:p>
            <a:pPr algn="l">
              <a:lnSpc>
                <a:spcPts val="2601"/>
              </a:lnSpc>
            </a:pPr>
            <a:r>
              <a:rPr lang="en-US" sz="1605">
                <a:solidFill>
                  <a:srgbClr val="FFFFFF"/>
                </a:solidFill>
                <a:latin typeface="Poppins Light"/>
              </a:rPr>
              <a:t>Users can access valuable information and comparisons within the app, empowering them to make informed investment decisions. This feature promotes financial literacy and inclusion among users</a:t>
            </a:r>
          </a:p>
        </p:txBody>
      </p:sp>
      <p:sp>
        <p:nvSpPr>
          <p:cNvPr name="TextBox 13" id="13"/>
          <p:cNvSpPr txBox="true"/>
          <p:nvPr/>
        </p:nvSpPr>
        <p:spPr>
          <a:xfrm rot="0">
            <a:off x="8315773" y="5300144"/>
            <a:ext cx="5347507"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6866E1"/>
                </a:solidFill>
                <a:latin typeface="Computer Says No"/>
              </a:rPr>
              <a:t>MULTILINGUAL SUPPORT</a:t>
            </a:r>
          </a:p>
        </p:txBody>
      </p:sp>
      <p:sp>
        <p:nvSpPr>
          <p:cNvPr name="TextBox 14" id="14"/>
          <p:cNvSpPr txBox="true"/>
          <p:nvPr/>
        </p:nvSpPr>
        <p:spPr>
          <a:xfrm rot="0">
            <a:off x="8958716" y="5832372"/>
            <a:ext cx="5359782" cy="1295463"/>
          </a:xfrm>
          <a:prstGeom prst="rect">
            <a:avLst/>
          </a:prstGeom>
        </p:spPr>
        <p:txBody>
          <a:bodyPr anchor="t" rtlCol="false" tIns="0" lIns="0" bIns="0" rIns="0">
            <a:spAutoFit/>
          </a:bodyPr>
          <a:lstStyle/>
          <a:p>
            <a:pPr algn="l">
              <a:lnSpc>
                <a:spcPts val="2601"/>
              </a:lnSpc>
            </a:pPr>
            <a:r>
              <a:rPr lang="en-US" sz="1605">
                <a:solidFill>
                  <a:srgbClr val="FFFFFF"/>
                </a:solidFill>
                <a:latin typeface="Poppins Light"/>
              </a:rPr>
              <a:t>The platform provides multilingual support in Urdu and Roman Urdu for both information and app functionality, ensuring accessibility for users from diverse linguistic backgrounds.</a:t>
            </a:r>
          </a:p>
        </p:txBody>
      </p:sp>
      <p:sp>
        <p:nvSpPr>
          <p:cNvPr name="TextBox 15" id="15"/>
          <p:cNvSpPr txBox="true"/>
          <p:nvPr/>
        </p:nvSpPr>
        <p:spPr>
          <a:xfrm rot="0">
            <a:off x="7987053" y="7237219"/>
            <a:ext cx="6331445"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6866E1"/>
                </a:solidFill>
                <a:latin typeface="Computer Says No"/>
              </a:rPr>
              <a:t>USER-FRIENDLY INTERFACE</a:t>
            </a:r>
          </a:p>
        </p:txBody>
      </p:sp>
      <p:sp>
        <p:nvSpPr>
          <p:cNvPr name="TextBox 16" id="16"/>
          <p:cNvSpPr txBox="true"/>
          <p:nvPr/>
        </p:nvSpPr>
        <p:spPr>
          <a:xfrm rot="0">
            <a:off x="7987053" y="7822185"/>
            <a:ext cx="5359782" cy="1619313"/>
          </a:xfrm>
          <a:prstGeom prst="rect">
            <a:avLst/>
          </a:prstGeom>
        </p:spPr>
        <p:txBody>
          <a:bodyPr anchor="t" rtlCol="false" tIns="0" lIns="0" bIns="0" rIns="0">
            <a:spAutoFit/>
          </a:bodyPr>
          <a:lstStyle/>
          <a:p>
            <a:pPr algn="l">
              <a:lnSpc>
                <a:spcPts val="2601"/>
              </a:lnSpc>
            </a:pPr>
            <a:r>
              <a:rPr lang="en-US" sz="1605">
                <a:solidFill>
                  <a:srgbClr val="FFFFFF"/>
                </a:solidFill>
                <a:latin typeface="Poppins Light"/>
              </a:rPr>
              <a:t>SmartInvest.AI boasts a user-friendly interface designed to simplify the investment process for users of all experience levels. Whether you're a novice investor or a seasoned trader, navigating the platform is intuitive and straightforward.</a:t>
            </a:r>
          </a:p>
        </p:txBody>
      </p:sp>
      <p:sp>
        <p:nvSpPr>
          <p:cNvPr name="Freeform 17" id="17"/>
          <p:cNvSpPr/>
          <p:nvPr/>
        </p:nvSpPr>
        <p:spPr>
          <a:xfrm flipH="false" flipV="false" rot="0">
            <a:off x="4051768" y="2737251"/>
            <a:ext cx="1256899" cy="1256899"/>
          </a:xfrm>
          <a:custGeom>
            <a:avLst/>
            <a:gdLst/>
            <a:ahLst/>
            <a:cxnLst/>
            <a:rect r="r" b="b" t="t" l="l"/>
            <a:pathLst>
              <a:path h="1256899" w="1256899">
                <a:moveTo>
                  <a:pt x="0" y="0"/>
                </a:moveTo>
                <a:lnTo>
                  <a:pt x="1256899" y="0"/>
                </a:lnTo>
                <a:lnTo>
                  <a:pt x="1256899" y="1256899"/>
                </a:lnTo>
                <a:lnTo>
                  <a:pt x="0" y="12568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5903408" y="4537149"/>
            <a:ext cx="1326860" cy="1256899"/>
          </a:xfrm>
          <a:custGeom>
            <a:avLst/>
            <a:gdLst/>
            <a:ahLst/>
            <a:cxnLst/>
            <a:rect r="r" b="b" t="t" l="l"/>
            <a:pathLst>
              <a:path h="1256899" w="1326860">
                <a:moveTo>
                  <a:pt x="0" y="0"/>
                </a:moveTo>
                <a:lnTo>
                  <a:pt x="1326860" y="0"/>
                </a:lnTo>
                <a:lnTo>
                  <a:pt x="1326860" y="1256899"/>
                </a:lnTo>
                <a:lnTo>
                  <a:pt x="0" y="12568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9" id="19"/>
          <p:cNvSpPr/>
          <p:nvPr/>
        </p:nvSpPr>
        <p:spPr>
          <a:xfrm flipH="false" flipV="false" rot="0">
            <a:off x="2141123" y="4537149"/>
            <a:ext cx="1273023" cy="1318574"/>
          </a:xfrm>
          <a:custGeom>
            <a:avLst/>
            <a:gdLst/>
            <a:ahLst/>
            <a:cxnLst/>
            <a:rect r="r" b="b" t="t" l="l"/>
            <a:pathLst>
              <a:path h="1318574" w="1273023">
                <a:moveTo>
                  <a:pt x="0" y="0"/>
                </a:moveTo>
                <a:lnTo>
                  <a:pt x="1273024" y="0"/>
                </a:lnTo>
                <a:lnTo>
                  <a:pt x="1273024" y="1318574"/>
                </a:lnTo>
                <a:lnTo>
                  <a:pt x="0" y="13185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0" id="20"/>
          <p:cNvSpPr/>
          <p:nvPr/>
        </p:nvSpPr>
        <p:spPr>
          <a:xfrm flipH="false" flipV="false" rot="0">
            <a:off x="4042303" y="6368372"/>
            <a:ext cx="1551199" cy="1204295"/>
          </a:xfrm>
          <a:custGeom>
            <a:avLst/>
            <a:gdLst/>
            <a:ahLst/>
            <a:cxnLst/>
            <a:rect r="r" b="b" t="t" l="l"/>
            <a:pathLst>
              <a:path h="1204295" w="1551199">
                <a:moveTo>
                  <a:pt x="0" y="0"/>
                </a:moveTo>
                <a:lnTo>
                  <a:pt x="1551200" y="0"/>
                </a:lnTo>
                <a:lnTo>
                  <a:pt x="1551200" y="1204295"/>
                </a:lnTo>
                <a:lnTo>
                  <a:pt x="0" y="12042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94186" y="406589"/>
            <a:ext cx="7937973" cy="9510914"/>
            <a:chOff x="0" y="0"/>
            <a:chExt cx="8585708" cy="10287000"/>
          </a:xfrm>
        </p:grpSpPr>
        <p:sp>
          <p:nvSpPr>
            <p:cNvPr name="Freeform 3" id="3"/>
            <p:cNvSpPr/>
            <p:nvPr/>
          </p:nvSpPr>
          <p:spPr>
            <a:xfrm flipH="false" flipV="false" rot="0">
              <a:off x="0" y="0"/>
              <a:ext cx="8585708" cy="10287000"/>
            </a:xfrm>
            <a:custGeom>
              <a:avLst/>
              <a:gdLst/>
              <a:ahLst/>
              <a:cxnLst/>
              <a:rect r="r" b="b" t="t" l="l"/>
              <a:pathLst>
                <a:path h="10287000" w="8585708">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t="0" r="-39749" b="0"/>
              </a:stretch>
            </a:blipFill>
          </p:spPr>
        </p:sp>
      </p:grpSp>
      <p:sp>
        <p:nvSpPr>
          <p:cNvPr name="Freeform 4" id="4"/>
          <p:cNvSpPr/>
          <p:nvPr/>
        </p:nvSpPr>
        <p:spPr>
          <a:xfrm flipH="true" flipV="false" rot="0">
            <a:off x="14548536" y="8013487"/>
            <a:ext cx="3739464" cy="2860588"/>
          </a:xfrm>
          <a:custGeom>
            <a:avLst/>
            <a:gdLst/>
            <a:ahLst/>
            <a:cxnLst/>
            <a:rect r="r" b="b" t="t" l="l"/>
            <a:pathLst>
              <a:path h="2860588" w="3739464">
                <a:moveTo>
                  <a:pt x="3739464" y="0"/>
                </a:moveTo>
                <a:lnTo>
                  <a:pt x="0" y="0"/>
                </a:lnTo>
                <a:lnTo>
                  <a:pt x="0" y="2860588"/>
                </a:lnTo>
                <a:lnTo>
                  <a:pt x="3739464" y="2860588"/>
                </a:lnTo>
                <a:lnTo>
                  <a:pt x="3739464" y="0"/>
                </a:lnTo>
                <a:close/>
              </a:path>
            </a:pathLst>
          </a:custGeom>
          <a:blipFill>
            <a:blip r:embed="rId3"/>
            <a:stretch>
              <a:fillRect l="0" t="0" r="0" b="0"/>
            </a:stretch>
          </a:blipFill>
        </p:spPr>
      </p:sp>
      <p:sp>
        <p:nvSpPr>
          <p:cNvPr name="Freeform 5" id="5"/>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10723671" y="-35558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1825457">
            <a:off x="-1911821" y="9152427"/>
            <a:ext cx="9971383" cy="4202938"/>
          </a:xfrm>
          <a:custGeom>
            <a:avLst/>
            <a:gdLst/>
            <a:ahLst/>
            <a:cxnLst/>
            <a:rect r="r" b="b" t="t" l="l"/>
            <a:pathLst>
              <a:path h="4202938" w="9971383">
                <a:moveTo>
                  <a:pt x="0" y="0"/>
                </a:moveTo>
                <a:lnTo>
                  <a:pt x="9971384" y="0"/>
                </a:lnTo>
                <a:lnTo>
                  <a:pt x="9971384" y="4202938"/>
                </a:lnTo>
                <a:lnTo>
                  <a:pt x="0" y="4202938"/>
                </a:lnTo>
                <a:lnTo>
                  <a:pt x="0" y="0"/>
                </a:lnTo>
                <a:close/>
              </a:path>
            </a:pathLst>
          </a:custGeom>
          <a:blipFill>
            <a:blip r:embed="rId5"/>
            <a:stretch>
              <a:fillRect l="0" t="0" r="0" b="0"/>
            </a:stretch>
          </a:blipFill>
        </p:spPr>
      </p:sp>
      <p:sp>
        <p:nvSpPr>
          <p:cNvPr name="Freeform 8" id="8"/>
          <p:cNvSpPr/>
          <p:nvPr/>
        </p:nvSpPr>
        <p:spPr>
          <a:xfrm flipH="false" flipV="false" rot="0">
            <a:off x="6531730" y="2407718"/>
            <a:ext cx="11241590" cy="6249171"/>
          </a:xfrm>
          <a:custGeom>
            <a:avLst/>
            <a:gdLst/>
            <a:ahLst/>
            <a:cxnLst/>
            <a:rect r="r" b="b" t="t" l="l"/>
            <a:pathLst>
              <a:path h="6249171" w="11241590">
                <a:moveTo>
                  <a:pt x="0" y="0"/>
                </a:moveTo>
                <a:lnTo>
                  <a:pt x="11241590" y="0"/>
                </a:lnTo>
                <a:lnTo>
                  <a:pt x="11241590" y="6249171"/>
                </a:lnTo>
                <a:lnTo>
                  <a:pt x="0" y="6249171"/>
                </a:lnTo>
                <a:lnTo>
                  <a:pt x="0" y="0"/>
                </a:lnTo>
                <a:close/>
              </a:path>
            </a:pathLst>
          </a:custGeom>
          <a:blipFill>
            <a:blip r:embed="rId6"/>
            <a:stretch>
              <a:fillRect l="0" t="0" r="0" b="0"/>
            </a:stretch>
          </a:blipFill>
          <a:ln cap="rnd">
            <a:noFill/>
            <a:prstDash val="solid"/>
            <a:round/>
          </a:ln>
        </p:spPr>
      </p:sp>
      <p:sp>
        <p:nvSpPr>
          <p:cNvPr name="TextBox 9" id="9"/>
          <p:cNvSpPr txBox="true"/>
          <p:nvPr/>
        </p:nvSpPr>
        <p:spPr>
          <a:xfrm rot="0">
            <a:off x="8232159" y="1457325"/>
            <a:ext cx="8652476" cy="1032113"/>
          </a:xfrm>
          <a:prstGeom prst="rect">
            <a:avLst/>
          </a:prstGeom>
        </p:spPr>
        <p:txBody>
          <a:bodyPr anchor="t" rtlCol="false" tIns="0" lIns="0" bIns="0" rIns="0">
            <a:spAutoFit/>
          </a:bodyPr>
          <a:lstStyle/>
          <a:p>
            <a:pPr algn="l" marL="0" indent="0" lvl="0">
              <a:lnSpc>
                <a:spcPts val="6934"/>
              </a:lnSpc>
              <a:spcBef>
                <a:spcPct val="0"/>
              </a:spcBef>
            </a:pPr>
            <a:r>
              <a:rPr lang="en-US" sz="9631">
                <a:solidFill>
                  <a:srgbClr val="6866E1"/>
                </a:solidFill>
                <a:latin typeface="Computer Says No"/>
              </a:rPr>
              <a:t>TECHNICAL ARCHITECTURE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DAGEASRJyh4</dc:identifier>
  <dcterms:modified xsi:type="dcterms:W3CDTF">2011-08-01T06:04:30Z</dcterms:modified>
  <cp:revision>1</cp:revision>
  <dc:title>Blue Purple Futuristic Modern 3D Tech Company Business Presentation</dc:title>
</cp:coreProperties>
</file>